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PT Sans Narrow"/>
      <p:regular r:id="rId36"/>
      <p:bold r:id="rId37"/>
    </p:embeddedFont>
    <p:embeddedFont>
      <p:font typeface="Source Sans Pro"/>
      <p:regular r:id="rId38"/>
      <p:bold r:id="rId39"/>
      <p:italic r:id="rId40"/>
      <p:boldItalic r:id="rId41"/>
    </p:embeddedFont>
    <p:embeddedFont>
      <p:font typeface="Open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SansPro-italic.fntdata"/><Relationship Id="rId20" Type="http://schemas.openxmlformats.org/officeDocument/2006/relationships/slide" Target="slides/slide15.xml"/><Relationship Id="rId42" Type="http://schemas.openxmlformats.org/officeDocument/2006/relationships/font" Target="fonts/OpenSans-regular.fntdata"/><Relationship Id="rId41" Type="http://schemas.openxmlformats.org/officeDocument/2006/relationships/font" Target="fonts/SourceSansPro-boldItalic.fntdata"/><Relationship Id="rId22" Type="http://schemas.openxmlformats.org/officeDocument/2006/relationships/slide" Target="slides/slide17.xml"/><Relationship Id="rId44" Type="http://schemas.openxmlformats.org/officeDocument/2006/relationships/font" Target="fonts/OpenSans-italic.fntdata"/><Relationship Id="rId21" Type="http://schemas.openxmlformats.org/officeDocument/2006/relationships/slide" Target="slides/slide16.xml"/><Relationship Id="rId43" Type="http://schemas.openxmlformats.org/officeDocument/2006/relationships/font" Target="fonts/OpenSans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OpenSa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PTSansNarrow-bold.fntdata"/><Relationship Id="rId14" Type="http://schemas.openxmlformats.org/officeDocument/2006/relationships/slide" Target="slides/slide9.xml"/><Relationship Id="rId36" Type="http://schemas.openxmlformats.org/officeDocument/2006/relationships/font" Target="fonts/PTSansNarrow-regular.fntdata"/><Relationship Id="rId17" Type="http://schemas.openxmlformats.org/officeDocument/2006/relationships/slide" Target="slides/slide12.xml"/><Relationship Id="rId39" Type="http://schemas.openxmlformats.org/officeDocument/2006/relationships/font" Target="fonts/SourceSansPro-bold.fntdata"/><Relationship Id="rId16" Type="http://schemas.openxmlformats.org/officeDocument/2006/relationships/slide" Target="slides/slide11.xml"/><Relationship Id="rId38" Type="http://schemas.openxmlformats.org/officeDocument/2006/relationships/font" Target="fonts/SourceSansPr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c82269b1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8c82269b1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947210719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947210719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9472107195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947210719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9472107195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947210719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9472107195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947210719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472107195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9472107195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947210719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947210719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472107195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9472107195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9472107195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947210719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Idea: Fold the triangle onto itself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47210719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47210719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9389c9c3b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9389c9c3b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c82269b1a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8c82269b1a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9389c9c3b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9389c9c3b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389c9c3b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9389c9c3b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389c9c3b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389c9c3b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9389c9c3b7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9389c9c3b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9389c9c3b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9389c9c3b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94721073f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94721073f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4721073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4721073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94721073f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94721073f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94721073f9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94721073f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94721073f9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94721073f9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94721071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94721071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94721073f9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94721073f9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947210719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947210719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947210719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947210719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92e35fd8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92e35fd8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947210719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947210719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947210719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947210719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947210719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947210719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projecteuler.net/problem=18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book.pythontips.com/en/latest/enumerate.html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satwikkansal/wtfpython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st.github.com/wojteklu/73c6914cc446146b8b533c0988cf8d29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 Code</a:t>
            </a:r>
            <a:endParaRPr/>
          </a:p>
        </p:txBody>
      </p:sp>
      <p:sp>
        <p:nvSpPr>
          <p:cNvPr id="67" name="Google Shape;67;p13"/>
          <p:cNvSpPr txBox="1"/>
          <p:nvPr/>
        </p:nvSpPr>
        <p:spPr>
          <a:xfrm>
            <a:off x="2137250" y="2774164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Boston University CS 506 - Lance Galletti</a:t>
            </a:r>
            <a:endParaRPr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Max Path Sum</a:t>
            </a:r>
            <a:endParaRPr/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311700" y="1266325"/>
            <a:ext cx="8520600" cy="21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Starting at the top of the triangle and moving down to adjacent numbers below: Find the path from the root to a leaf with the maximum sum.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3  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7  4 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2  4  6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8  5  9  3 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Max Path Sum</a:t>
            </a:r>
            <a:endParaRPr/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311700" y="1266325"/>
            <a:ext cx="8520600" cy="21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Starting at the top of the triangle and moving down to adjacent numbers below: Find the path from the root to a leaf with the maximum sum.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3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7  4 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2  4  6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8  5  9  3 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Max Path Sum</a:t>
            </a:r>
            <a:endParaRPr/>
          </a:p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311700" y="1266325"/>
            <a:ext cx="8520600" cy="21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Starting at the top of the triangle and moving down to adjacent numbers below: Find the path from the root to a leaf with the maximum sum.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3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7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4 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2  4  6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8  5  9  3 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Max Path Sum</a:t>
            </a:r>
            <a:endParaRPr/>
          </a:p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311700" y="1266325"/>
            <a:ext cx="8520600" cy="21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Starting at the top of the triangle and moving down to adjacent numbers below: Find the path from the root to a leaf with the maximum sum.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3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7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4 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2  </a:t>
            </a: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4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6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8  5  9  3 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Max Path Sum</a:t>
            </a:r>
            <a:endParaRPr/>
          </a:p>
        </p:txBody>
      </p:sp>
      <p:sp>
        <p:nvSpPr>
          <p:cNvPr id="152" name="Google Shape;152;p26"/>
          <p:cNvSpPr txBox="1"/>
          <p:nvPr>
            <p:ph idx="1" type="body"/>
          </p:nvPr>
        </p:nvSpPr>
        <p:spPr>
          <a:xfrm>
            <a:off x="311700" y="1266325"/>
            <a:ext cx="8520600" cy="21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Starting at the top of the triangle and moving down to adjacent numbers below: Find the path from the root to a leaf with the maximum sum.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3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7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4 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2  </a:t>
            </a: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4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6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8  5  </a:t>
            </a: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9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3 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Max Path Sum</a:t>
            </a:r>
            <a:endParaRPr/>
          </a:p>
        </p:txBody>
      </p:sp>
      <p:sp>
        <p:nvSpPr>
          <p:cNvPr id="158" name="Google Shape;158;p27"/>
          <p:cNvSpPr txBox="1"/>
          <p:nvPr>
            <p:ph idx="1" type="body"/>
          </p:nvPr>
        </p:nvSpPr>
        <p:spPr>
          <a:xfrm>
            <a:off x="311700" y="1266325"/>
            <a:ext cx="8520600" cy="38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Starting at the top of the triangle and moving down to adjacent numbers below: Find the path from the root to a leaf with the maximum sum.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3    </a:t>
            </a:r>
            <a:endParaRPr>
              <a:solidFill>
                <a:srgbClr val="FF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7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4 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2  </a:t>
            </a: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4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6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8  5  </a:t>
            </a: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9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3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In the above example the max path sum in 3 + 7 + 4 + 9 = 23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Max Path Sum</a:t>
            </a:r>
            <a:endParaRPr/>
          </a:p>
        </p:txBody>
      </p:sp>
      <p:sp>
        <p:nvSpPr>
          <p:cNvPr id="164" name="Google Shape;164;p28"/>
          <p:cNvSpPr txBox="1"/>
          <p:nvPr>
            <p:ph idx="1" type="body"/>
          </p:nvPr>
        </p:nvSpPr>
        <p:spPr>
          <a:xfrm>
            <a:off x="311700" y="1266325"/>
            <a:ext cx="8520600" cy="38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Starting at the top of the triangle and moving down to adjacent numbers below: Find the path from the root to a leaf with the maximum sum.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3    </a:t>
            </a:r>
            <a:endParaRPr>
              <a:solidFill>
                <a:srgbClr val="FF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7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4 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2  </a:t>
            </a: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4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6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8  5  </a:t>
            </a: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9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3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In the above example the max path sum in 3 + 7 + 4 + 9 = 23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Brute Force: Find all paths and get the max.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Source: </a:t>
            </a:r>
            <a:r>
              <a:rPr lang="en" sz="1200" u="sng">
                <a:solidFill>
                  <a:srgbClr val="00968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https://projecteuler.net/problem=18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Example: Max Path Sum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9"/>
          <p:cNvSpPr txBox="1"/>
          <p:nvPr>
            <p:ph idx="1" type="body"/>
          </p:nvPr>
        </p:nvSpPr>
        <p:spPr>
          <a:xfrm>
            <a:off x="311700" y="1152475"/>
            <a:ext cx="2878500" cy="18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Our Algorithm</a:t>
            </a: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1" name="Google Shape;171;p29"/>
          <p:cNvSpPr txBox="1"/>
          <p:nvPr>
            <p:ph idx="1" type="body"/>
          </p:nvPr>
        </p:nvSpPr>
        <p:spPr>
          <a:xfrm>
            <a:off x="2586900" y="1152475"/>
            <a:ext cx="1777800" cy="19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    </a:t>
            </a:r>
            <a:endParaRPr b="1">
              <a:solidFill>
                <a:srgbClr val="FF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4   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 </a:t>
            </a:r>
            <a:r>
              <a:rPr b="1" lang="en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6  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8 5 </a:t>
            </a:r>
            <a:r>
              <a:rPr b="1" lang="en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3 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2" name="Google Shape;172;p29"/>
          <p:cNvSpPr txBox="1"/>
          <p:nvPr>
            <p:ph idx="1" type="body"/>
          </p:nvPr>
        </p:nvSpPr>
        <p:spPr>
          <a:xfrm>
            <a:off x="2573813" y="1152475"/>
            <a:ext cx="1777800" cy="19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b="1">
              <a:solidFill>
                <a:srgbClr val="FF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7   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 </a:t>
            </a:r>
            <a:r>
              <a:rPr b="1" lang="en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6  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8 5 </a:t>
            </a:r>
            <a:r>
              <a:rPr b="1" lang="en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3 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3" name="Google Shape;173;p29"/>
          <p:cNvSpPr txBox="1"/>
          <p:nvPr>
            <p:ph idx="1" type="body"/>
          </p:nvPr>
        </p:nvSpPr>
        <p:spPr>
          <a:xfrm>
            <a:off x="2584675" y="1152475"/>
            <a:ext cx="1777800" cy="21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12 </a:t>
            </a:r>
            <a:r>
              <a:rPr b="1" lang="en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14</a:t>
            </a: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13  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8  5  </a:t>
            </a:r>
            <a:r>
              <a:rPr b="1" lang="en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3 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4" name="Google Shape;174;p29"/>
          <p:cNvSpPr txBox="1"/>
          <p:nvPr>
            <p:ph idx="1" type="body"/>
          </p:nvPr>
        </p:nvSpPr>
        <p:spPr>
          <a:xfrm>
            <a:off x="2573825" y="1209025"/>
            <a:ext cx="1777800" cy="19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20 19 </a:t>
            </a:r>
            <a:r>
              <a:rPr b="1" lang="en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23</a:t>
            </a: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16  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75" name="Google Shape;175;p29"/>
          <p:cNvCxnSpPr/>
          <p:nvPr/>
        </p:nvCxnSpPr>
        <p:spPr>
          <a:xfrm flipH="1">
            <a:off x="3333625" y="1935100"/>
            <a:ext cx="75300" cy="15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" name="Google Shape;176;p29"/>
          <p:cNvCxnSpPr/>
          <p:nvPr/>
        </p:nvCxnSpPr>
        <p:spPr>
          <a:xfrm>
            <a:off x="3514525" y="1950200"/>
            <a:ext cx="90600" cy="12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7" name="Google Shape;177;p29"/>
          <p:cNvSpPr txBox="1"/>
          <p:nvPr/>
        </p:nvSpPr>
        <p:spPr>
          <a:xfrm>
            <a:off x="3108900" y="1686000"/>
            <a:ext cx="330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/>
          </a:p>
        </p:txBody>
      </p:sp>
      <p:sp>
        <p:nvSpPr>
          <p:cNvPr id="178" name="Google Shape;178;p29"/>
          <p:cNvSpPr txBox="1"/>
          <p:nvPr/>
        </p:nvSpPr>
        <p:spPr>
          <a:xfrm>
            <a:off x="3572900" y="1686000"/>
            <a:ext cx="330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/>
          </a:p>
        </p:txBody>
      </p:sp>
      <p:cxnSp>
        <p:nvCxnSpPr>
          <p:cNvPr id="179" name="Google Shape;179;p29"/>
          <p:cNvCxnSpPr/>
          <p:nvPr/>
        </p:nvCxnSpPr>
        <p:spPr>
          <a:xfrm flipH="1">
            <a:off x="3190200" y="2240500"/>
            <a:ext cx="45300" cy="15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" name="Google Shape;180;p29"/>
          <p:cNvCxnSpPr/>
          <p:nvPr/>
        </p:nvCxnSpPr>
        <p:spPr>
          <a:xfrm>
            <a:off x="3341888" y="2278300"/>
            <a:ext cx="52800" cy="12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" name="Google Shape;181;p29"/>
          <p:cNvCxnSpPr/>
          <p:nvPr/>
        </p:nvCxnSpPr>
        <p:spPr>
          <a:xfrm flipH="1">
            <a:off x="3546400" y="2240500"/>
            <a:ext cx="45300" cy="15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" name="Google Shape;182;p29"/>
          <p:cNvCxnSpPr/>
          <p:nvPr/>
        </p:nvCxnSpPr>
        <p:spPr>
          <a:xfrm>
            <a:off x="3711675" y="2259400"/>
            <a:ext cx="52800" cy="12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3" name="Google Shape;183;p29"/>
          <p:cNvSpPr/>
          <p:nvPr/>
        </p:nvSpPr>
        <p:spPr>
          <a:xfrm>
            <a:off x="3274525" y="2259400"/>
            <a:ext cx="398100" cy="4074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9"/>
          <p:cNvSpPr/>
          <p:nvPr/>
        </p:nvSpPr>
        <p:spPr>
          <a:xfrm>
            <a:off x="2446176" y="3111375"/>
            <a:ext cx="2033100" cy="19893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5" name="Google Shape;185;p29"/>
          <p:cNvCxnSpPr>
            <a:endCxn id="184" idx="1"/>
          </p:cNvCxnSpPr>
          <p:nvPr/>
        </p:nvCxnSpPr>
        <p:spPr>
          <a:xfrm flipH="1">
            <a:off x="2743917" y="2332601"/>
            <a:ext cx="601200" cy="1070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29"/>
          <p:cNvCxnSpPr>
            <a:endCxn id="184" idx="7"/>
          </p:cNvCxnSpPr>
          <p:nvPr/>
        </p:nvCxnSpPr>
        <p:spPr>
          <a:xfrm>
            <a:off x="3624136" y="2347601"/>
            <a:ext cx="557400" cy="1055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29"/>
          <p:cNvSpPr txBox="1"/>
          <p:nvPr>
            <p:ph idx="1" type="body"/>
          </p:nvPr>
        </p:nvSpPr>
        <p:spPr>
          <a:xfrm>
            <a:off x="2197500" y="3570975"/>
            <a:ext cx="2556600" cy="10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max(10 + 4, 7 + 4)</a:t>
            </a: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88" name="Google Shape;188;p29"/>
          <p:cNvCxnSpPr/>
          <p:nvPr/>
        </p:nvCxnSpPr>
        <p:spPr>
          <a:xfrm flipH="1">
            <a:off x="2897625" y="2546100"/>
            <a:ext cx="45300" cy="15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" name="Google Shape;189;p29"/>
          <p:cNvCxnSpPr/>
          <p:nvPr/>
        </p:nvCxnSpPr>
        <p:spPr>
          <a:xfrm flipH="1">
            <a:off x="3274525" y="2546088"/>
            <a:ext cx="45300" cy="15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" name="Google Shape;190;p29"/>
          <p:cNvCxnSpPr/>
          <p:nvPr/>
        </p:nvCxnSpPr>
        <p:spPr>
          <a:xfrm flipH="1">
            <a:off x="3756950" y="2546088"/>
            <a:ext cx="45300" cy="15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29"/>
          <p:cNvCxnSpPr/>
          <p:nvPr/>
        </p:nvCxnSpPr>
        <p:spPr>
          <a:xfrm>
            <a:off x="3137425" y="2538450"/>
            <a:ext cx="67800" cy="13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29"/>
          <p:cNvCxnSpPr/>
          <p:nvPr/>
        </p:nvCxnSpPr>
        <p:spPr>
          <a:xfrm>
            <a:off x="3591700" y="2523125"/>
            <a:ext cx="67800" cy="13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" name="Google Shape;193;p29"/>
          <p:cNvCxnSpPr/>
          <p:nvPr/>
        </p:nvCxnSpPr>
        <p:spPr>
          <a:xfrm>
            <a:off x="4003063" y="2557350"/>
            <a:ext cx="67800" cy="13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4" name="Google Shape;194;p29"/>
          <p:cNvSpPr txBox="1"/>
          <p:nvPr/>
        </p:nvSpPr>
        <p:spPr>
          <a:xfrm>
            <a:off x="2119300" y="2538450"/>
            <a:ext cx="7278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max(</a:t>
            </a:r>
            <a:endParaRPr sz="1800"/>
          </a:p>
        </p:txBody>
      </p:sp>
      <p:sp>
        <p:nvSpPr>
          <p:cNvPr id="195" name="Google Shape;195;p29"/>
          <p:cNvSpPr txBox="1"/>
          <p:nvPr/>
        </p:nvSpPr>
        <p:spPr>
          <a:xfrm>
            <a:off x="4100050" y="2538450"/>
            <a:ext cx="3303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)</a:t>
            </a:r>
            <a:endParaRPr sz="1800"/>
          </a:p>
        </p:txBody>
      </p:sp>
      <p:sp>
        <p:nvSpPr>
          <p:cNvPr id="196" name="Google Shape;196;p29"/>
          <p:cNvSpPr txBox="1"/>
          <p:nvPr/>
        </p:nvSpPr>
        <p:spPr>
          <a:xfrm>
            <a:off x="4271700" y="2538450"/>
            <a:ext cx="7278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= 23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Using Combinators</a:t>
            </a:r>
            <a:endParaRPr/>
          </a:p>
        </p:txBody>
      </p:sp>
      <p:sp>
        <p:nvSpPr>
          <p:cNvPr id="202" name="Google Shape;202;p30"/>
          <p:cNvSpPr txBox="1"/>
          <p:nvPr>
            <p:ph idx="1" type="body"/>
          </p:nvPr>
        </p:nvSpPr>
        <p:spPr>
          <a:xfrm>
            <a:off x="311700" y="1266325"/>
            <a:ext cx="8520600" cy="11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Triangle = list of lists. Can we use foldleft?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max</a:t>
            </a:r>
            <a:r>
              <a:rPr lang="en"/>
              <a:t>( </a:t>
            </a:r>
            <a:r>
              <a:rPr b="1" lang="en"/>
              <a:t>foldleft</a:t>
            </a:r>
            <a:r>
              <a:rPr lang="en"/>
              <a:t>( triangle, [], </a:t>
            </a:r>
            <a:r>
              <a:rPr b="1" lang="en"/>
              <a:t>lam</a:t>
            </a:r>
            <a:r>
              <a:rPr lang="en"/>
              <a:t>(xs, acc) </a:t>
            </a:r>
            <a:r>
              <a:rPr b="1" lang="en"/>
              <a:t>=&gt;</a:t>
            </a:r>
            <a:r>
              <a:rPr lang="en"/>
              <a:t> </a:t>
            </a:r>
            <a:r>
              <a:rPr b="1" lang="en"/>
              <a:t>myfold</a:t>
            </a:r>
            <a:r>
              <a:rPr lang="en"/>
              <a:t>(xs, acc) ) )</a:t>
            </a:r>
            <a:endParaRPr>
              <a:solidFill>
                <a:srgbClr val="FF0000"/>
              </a:solidFill>
              <a:highlight>
                <a:schemeClr val="lt1"/>
              </a:highlight>
            </a:endParaRPr>
          </a:p>
        </p:txBody>
      </p:sp>
      <p:sp>
        <p:nvSpPr>
          <p:cNvPr id="203" name="Google Shape;203;p30"/>
          <p:cNvSpPr txBox="1"/>
          <p:nvPr>
            <p:ph idx="1" type="body"/>
          </p:nvPr>
        </p:nvSpPr>
        <p:spPr>
          <a:xfrm>
            <a:off x="311700" y="2291800"/>
            <a:ext cx="8520600" cy="14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3    </a:t>
            </a:r>
            <a:endParaRPr>
              <a:solidFill>
                <a:srgbClr val="FF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7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4 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2  </a:t>
            </a: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4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6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8  5  </a:t>
            </a: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9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3  </a:t>
            </a:r>
            <a:endParaRPr>
              <a:solidFill>
                <a:srgbClr val="FF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Using Combinators</a:t>
            </a:r>
            <a:endParaRPr/>
          </a:p>
        </p:txBody>
      </p:sp>
      <p:sp>
        <p:nvSpPr>
          <p:cNvPr id="209" name="Google Shape;209;p31"/>
          <p:cNvSpPr txBox="1"/>
          <p:nvPr>
            <p:ph idx="1" type="body"/>
          </p:nvPr>
        </p:nvSpPr>
        <p:spPr>
          <a:xfrm>
            <a:off x="311700" y="1266325"/>
            <a:ext cx="8520600" cy="26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Triangle = list of lists. Can we use foldleft?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max</a:t>
            </a:r>
            <a:r>
              <a:rPr lang="en"/>
              <a:t>( </a:t>
            </a:r>
            <a:r>
              <a:rPr b="1" lang="en"/>
              <a:t>foldleft</a:t>
            </a:r>
            <a:r>
              <a:rPr lang="en"/>
              <a:t>( triangle, [], </a:t>
            </a:r>
            <a:r>
              <a:rPr b="1" lang="en"/>
              <a:t>lam</a:t>
            </a:r>
            <a:r>
              <a:rPr lang="en"/>
              <a:t>(xs, acc) </a:t>
            </a:r>
            <a:r>
              <a:rPr b="1" lang="en"/>
              <a:t>=&gt;</a:t>
            </a:r>
            <a:r>
              <a:rPr lang="en"/>
              <a:t> </a:t>
            </a:r>
            <a:r>
              <a:rPr b="1" lang="en"/>
              <a:t>myfold</a:t>
            </a:r>
            <a:r>
              <a:rPr lang="en"/>
              <a:t>(xs, acc) ) )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3    </a:t>
            </a:r>
            <a:endParaRPr>
              <a:solidFill>
                <a:srgbClr val="FF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7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4 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2  </a:t>
            </a: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4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6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8  5  </a:t>
            </a: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9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3  </a:t>
            </a:r>
            <a:endParaRPr/>
          </a:p>
        </p:txBody>
      </p:sp>
      <p:sp>
        <p:nvSpPr>
          <p:cNvPr id="210" name="Google Shape;210;p31"/>
          <p:cNvSpPr/>
          <p:nvPr/>
        </p:nvSpPr>
        <p:spPr>
          <a:xfrm>
            <a:off x="4205250" y="2314675"/>
            <a:ext cx="733500" cy="630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250" y="1640775"/>
            <a:ext cx="3701800" cy="282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9225" y="1890813"/>
            <a:ext cx="4643075" cy="232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Using Combinators</a:t>
            </a:r>
            <a:endParaRPr/>
          </a:p>
        </p:txBody>
      </p:sp>
      <p:sp>
        <p:nvSpPr>
          <p:cNvPr id="216" name="Google Shape;216;p32"/>
          <p:cNvSpPr txBox="1"/>
          <p:nvPr>
            <p:ph idx="1" type="body"/>
          </p:nvPr>
        </p:nvSpPr>
        <p:spPr>
          <a:xfrm>
            <a:off x="311700" y="1266325"/>
            <a:ext cx="8520600" cy="26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Triangle = list of lists. Can we use foldleft?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max</a:t>
            </a:r>
            <a:r>
              <a:rPr lang="en"/>
              <a:t>( </a:t>
            </a:r>
            <a:r>
              <a:rPr b="1" lang="en"/>
              <a:t>foldleft</a:t>
            </a:r>
            <a:r>
              <a:rPr lang="en"/>
              <a:t>( triangle, [], </a:t>
            </a:r>
            <a:r>
              <a:rPr b="1" lang="en"/>
              <a:t>lam</a:t>
            </a:r>
            <a:r>
              <a:rPr lang="en"/>
              <a:t>(xs, acc) </a:t>
            </a:r>
            <a:r>
              <a:rPr b="1" lang="en"/>
              <a:t>=&gt;</a:t>
            </a:r>
            <a:r>
              <a:rPr lang="en"/>
              <a:t> </a:t>
            </a:r>
            <a:r>
              <a:rPr b="1" lang="en"/>
              <a:t>myfold</a:t>
            </a:r>
            <a:r>
              <a:rPr lang="en"/>
              <a:t>(xs, acc) ) )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3    </a:t>
            </a:r>
            <a:endParaRPr>
              <a:solidFill>
                <a:srgbClr val="FF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7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4 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2  </a:t>
            </a: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4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6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8  5  </a:t>
            </a: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9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3  </a:t>
            </a:r>
            <a:endParaRPr/>
          </a:p>
        </p:txBody>
      </p:sp>
      <p:sp>
        <p:nvSpPr>
          <p:cNvPr id="217" name="Google Shape;217;p32"/>
          <p:cNvSpPr txBox="1"/>
          <p:nvPr/>
        </p:nvSpPr>
        <p:spPr>
          <a:xfrm>
            <a:off x="5786625" y="2314675"/>
            <a:ext cx="1226100" cy="12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3  </a:t>
            </a:r>
            <a:r>
              <a:rPr lang="en" sz="1800"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0</a:t>
            </a:r>
            <a:r>
              <a:rPr lang="en" sz="1800">
                <a:solidFill>
                  <a:srgbClr val="FF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   </a:t>
            </a:r>
            <a:endParaRPr sz="1800">
              <a:solidFill>
                <a:srgbClr val="FF0000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7</a:t>
            </a:r>
            <a:r>
              <a:rPr lang="en" sz="1800"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  4</a:t>
            </a:r>
            <a:endParaRPr sz="1800"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10 4   </a:t>
            </a:r>
            <a:endParaRPr sz="1800"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8" name="Google Shape;218;p32"/>
          <p:cNvSpPr txBox="1"/>
          <p:nvPr/>
        </p:nvSpPr>
        <p:spPr>
          <a:xfrm>
            <a:off x="7279700" y="2314675"/>
            <a:ext cx="1226100" cy="12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0  </a:t>
            </a:r>
            <a:r>
              <a:rPr lang="en" sz="1800">
                <a:solidFill>
                  <a:srgbClr val="FF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3   </a:t>
            </a:r>
            <a:endParaRPr sz="1800">
              <a:solidFill>
                <a:srgbClr val="FF0000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7</a:t>
            </a:r>
            <a:r>
              <a:rPr lang="en" sz="1800"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  4  </a:t>
            </a:r>
            <a:endParaRPr sz="1800"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7 7 </a:t>
            </a:r>
            <a:endParaRPr sz="1800"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" name="Google Shape;219;p32"/>
          <p:cNvSpPr/>
          <p:nvPr/>
        </p:nvSpPr>
        <p:spPr>
          <a:xfrm>
            <a:off x="4205250" y="2314675"/>
            <a:ext cx="733500" cy="630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0" name="Google Shape;220;p32"/>
          <p:cNvCxnSpPr/>
          <p:nvPr/>
        </p:nvCxnSpPr>
        <p:spPr>
          <a:xfrm>
            <a:off x="6393925" y="2944875"/>
            <a:ext cx="11400" cy="28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" name="Google Shape;221;p32"/>
          <p:cNvCxnSpPr/>
          <p:nvPr/>
        </p:nvCxnSpPr>
        <p:spPr>
          <a:xfrm>
            <a:off x="7881350" y="2944875"/>
            <a:ext cx="13800" cy="26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Using Combinators</a:t>
            </a:r>
            <a:endParaRPr/>
          </a:p>
        </p:txBody>
      </p:sp>
      <p:sp>
        <p:nvSpPr>
          <p:cNvPr id="227" name="Google Shape;227;p33"/>
          <p:cNvSpPr txBox="1"/>
          <p:nvPr>
            <p:ph idx="1" type="body"/>
          </p:nvPr>
        </p:nvSpPr>
        <p:spPr>
          <a:xfrm>
            <a:off x="311700" y="1266325"/>
            <a:ext cx="8520600" cy="26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Triangle = list of lists. Can we use foldleft?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max</a:t>
            </a:r>
            <a:r>
              <a:rPr lang="en"/>
              <a:t>( </a:t>
            </a:r>
            <a:r>
              <a:rPr b="1" lang="en"/>
              <a:t>foldleft</a:t>
            </a:r>
            <a:r>
              <a:rPr lang="en"/>
              <a:t>( triangle, [], </a:t>
            </a:r>
            <a:r>
              <a:rPr b="1" lang="en"/>
              <a:t>lam</a:t>
            </a:r>
            <a:r>
              <a:rPr lang="en"/>
              <a:t>(xs, acc) </a:t>
            </a:r>
            <a:r>
              <a:rPr b="1" lang="en"/>
              <a:t>=&gt;</a:t>
            </a:r>
            <a:r>
              <a:rPr lang="en"/>
              <a:t> </a:t>
            </a:r>
            <a:r>
              <a:rPr b="1" lang="en"/>
              <a:t>myfold</a:t>
            </a:r>
            <a:r>
              <a:rPr lang="en"/>
              <a:t>(xs, acc) ) )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3    </a:t>
            </a:r>
            <a:endParaRPr>
              <a:solidFill>
                <a:srgbClr val="FF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7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4 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2  </a:t>
            </a: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4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6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8  5  </a:t>
            </a: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9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3  </a:t>
            </a:r>
            <a:endParaRPr/>
          </a:p>
        </p:txBody>
      </p:sp>
      <p:sp>
        <p:nvSpPr>
          <p:cNvPr id="228" name="Google Shape;228;p33"/>
          <p:cNvSpPr txBox="1"/>
          <p:nvPr/>
        </p:nvSpPr>
        <p:spPr>
          <a:xfrm>
            <a:off x="5786625" y="2314675"/>
            <a:ext cx="1226100" cy="12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3  </a:t>
            </a:r>
            <a:r>
              <a:rPr lang="en" sz="1800"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0</a:t>
            </a:r>
            <a:r>
              <a:rPr lang="en" sz="1800">
                <a:solidFill>
                  <a:srgbClr val="FF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   </a:t>
            </a:r>
            <a:endParaRPr sz="1800">
              <a:solidFill>
                <a:srgbClr val="FF0000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7</a:t>
            </a:r>
            <a:r>
              <a:rPr lang="en" sz="1800"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  4</a:t>
            </a:r>
            <a:endParaRPr sz="1800"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10 4   </a:t>
            </a:r>
            <a:endParaRPr sz="1800"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9" name="Google Shape;229;p33"/>
          <p:cNvSpPr txBox="1"/>
          <p:nvPr/>
        </p:nvSpPr>
        <p:spPr>
          <a:xfrm>
            <a:off x="7279700" y="2314675"/>
            <a:ext cx="1226100" cy="12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0  </a:t>
            </a:r>
            <a:r>
              <a:rPr lang="en" sz="1800">
                <a:solidFill>
                  <a:srgbClr val="FF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3   </a:t>
            </a:r>
            <a:endParaRPr sz="1800">
              <a:solidFill>
                <a:srgbClr val="FF0000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7</a:t>
            </a:r>
            <a:r>
              <a:rPr lang="en" sz="1800"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  4  </a:t>
            </a:r>
            <a:endParaRPr sz="1800"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7 7 </a:t>
            </a:r>
            <a:endParaRPr sz="1800"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0" name="Google Shape;230;p33"/>
          <p:cNvSpPr/>
          <p:nvPr/>
        </p:nvSpPr>
        <p:spPr>
          <a:xfrm>
            <a:off x="4205250" y="2314675"/>
            <a:ext cx="733500" cy="630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1" name="Google Shape;231;p33"/>
          <p:cNvCxnSpPr/>
          <p:nvPr/>
        </p:nvCxnSpPr>
        <p:spPr>
          <a:xfrm>
            <a:off x="6393925" y="2944875"/>
            <a:ext cx="11400" cy="28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" name="Google Shape;232;p33"/>
          <p:cNvCxnSpPr/>
          <p:nvPr/>
        </p:nvCxnSpPr>
        <p:spPr>
          <a:xfrm>
            <a:off x="7881350" y="2944875"/>
            <a:ext cx="13800" cy="26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" name="Google Shape;233;p33"/>
          <p:cNvCxnSpPr>
            <a:stCxn id="228" idx="2"/>
          </p:cNvCxnSpPr>
          <p:nvPr/>
        </p:nvCxnSpPr>
        <p:spPr>
          <a:xfrm>
            <a:off x="6399675" y="3598075"/>
            <a:ext cx="486900" cy="33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" name="Google Shape;234;p33"/>
          <p:cNvCxnSpPr>
            <a:stCxn id="229" idx="2"/>
          </p:cNvCxnSpPr>
          <p:nvPr/>
        </p:nvCxnSpPr>
        <p:spPr>
          <a:xfrm flipH="1">
            <a:off x="7436750" y="3598075"/>
            <a:ext cx="456000" cy="34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5" name="Google Shape;235;p33"/>
          <p:cNvSpPr txBox="1"/>
          <p:nvPr/>
        </p:nvSpPr>
        <p:spPr>
          <a:xfrm>
            <a:off x="6680375" y="3895825"/>
            <a:ext cx="9741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10</a:t>
            </a:r>
            <a:r>
              <a:rPr lang="en" sz="1800"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 7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Using Combinators</a:t>
            </a:r>
            <a:endParaRPr/>
          </a:p>
        </p:txBody>
      </p:sp>
      <p:sp>
        <p:nvSpPr>
          <p:cNvPr id="241" name="Google Shape;241;p34"/>
          <p:cNvSpPr txBox="1"/>
          <p:nvPr>
            <p:ph idx="1" type="body"/>
          </p:nvPr>
        </p:nvSpPr>
        <p:spPr>
          <a:xfrm>
            <a:off x="311700" y="1266325"/>
            <a:ext cx="8520600" cy="26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Triangle = list of lists. Can we use foldleft?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max</a:t>
            </a:r>
            <a:r>
              <a:rPr lang="en"/>
              <a:t>( </a:t>
            </a:r>
            <a:r>
              <a:rPr b="1" lang="en"/>
              <a:t>foldleft</a:t>
            </a:r>
            <a:r>
              <a:rPr lang="en"/>
              <a:t>( triangle, [], </a:t>
            </a:r>
            <a:r>
              <a:rPr b="1" lang="en"/>
              <a:t>lam</a:t>
            </a:r>
            <a:r>
              <a:rPr lang="en"/>
              <a:t>(xs, acc) </a:t>
            </a:r>
            <a:r>
              <a:rPr b="1" lang="en"/>
              <a:t>=&gt;</a:t>
            </a:r>
            <a:r>
              <a:rPr lang="en"/>
              <a:t> </a:t>
            </a:r>
            <a:r>
              <a:rPr b="1" lang="en"/>
              <a:t>myfold</a:t>
            </a:r>
            <a:r>
              <a:rPr lang="en"/>
              <a:t>(xs, acc) ) 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  </a:t>
            </a:r>
            <a:endParaRPr>
              <a:solidFill>
                <a:srgbClr val="FF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10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7 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2  </a:t>
            </a: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4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6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8  5  </a:t>
            </a: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9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3  </a:t>
            </a:r>
            <a:endParaRPr/>
          </a:p>
        </p:txBody>
      </p:sp>
      <p:sp>
        <p:nvSpPr>
          <p:cNvPr id="242" name="Google Shape;242;p34"/>
          <p:cNvSpPr/>
          <p:nvPr/>
        </p:nvSpPr>
        <p:spPr>
          <a:xfrm>
            <a:off x="4044900" y="2830300"/>
            <a:ext cx="1054200" cy="630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Using Combinators</a:t>
            </a:r>
            <a:endParaRPr/>
          </a:p>
        </p:txBody>
      </p:sp>
      <p:sp>
        <p:nvSpPr>
          <p:cNvPr id="248" name="Google Shape;248;p35"/>
          <p:cNvSpPr txBox="1"/>
          <p:nvPr>
            <p:ph idx="1" type="body"/>
          </p:nvPr>
        </p:nvSpPr>
        <p:spPr>
          <a:xfrm>
            <a:off x="311700" y="1266325"/>
            <a:ext cx="8520600" cy="26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Triangle = list of lists. Can we use foldleft?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max</a:t>
            </a:r>
            <a:r>
              <a:rPr lang="en"/>
              <a:t>( </a:t>
            </a:r>
            <a:r>
              <a:rPr b="1" lang="en"/>
              <a:t>foldleft</a:t>
            </a:r>
            <a:r>
              <a:rPr lang="en"/>
              <a:t>( triangle, [], </a:t>
            </a:r>
            <a:r>
              <a:rPr b="1" lang="en"/>
              <a:t>lam</a:t>
            </a:r>
            <a:r>
              <a:rPr lang="en"/>
              <a:t>(xs, acc) </a:t>
            </a:r>
            <a:r>
              <a:rPr b="1" lang="en"/>
              <a:t>=&gt;</a:t>
            </a:r>
            <a:r>
              <a:rPr lang="en"/>
              <a:t> </a:t>
            </a:r>
            <a:r>
              <a:rPr b="1" lang="en"/>
              <a:t>myfold</a:t>
            </a:r>
            <a:r>
              <a:rPr lang="en"/>
              <a:t>(xs, acc) ) 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  </a:t>
            </a:r>
            <a:endParaRPr>
              <a:solidFill>
                <a:srgbClr val="FF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10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7 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2  </a:t>
            </a: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4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6 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8  5  </a:t>
            </a:r>
            <a:r>
              <a:rPr lang="en">
                <a:solidFill>
                  <a:srgbClr val="FF0000"/>
                </a:solidFill>
                <a:highlight>
                  <a:schemeClr val="lt1"/>
                </a:highlight>
              </a:rPr>
              <a:t>9</a:t>
            </a: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  3  </a:t>
            </a:r>
            <a:endParaRPr/>
          </a:p>
        </p:txBody>
      </p:sp>
      <p:sp>
        <p:nvSpPr>
          <p:cNvPr id="249" name="Google Shape;249;p35"/>
          <p:cNvSpPr txBox="1"/>
          <p:nvPr/>
        </p:nvSpPr>
        <p:spPr>
          <a:xfrm>
            <a:off x="5786625" y="2314675"/>
            <a:ext cx="1226100" cy="12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10 </a:t>
            </a:r>
            <a:r>
              <a:rPr lang="en" sz="1800"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7 </a:t>
            </a:r>
            <a:r>
              <a:rPr lang="en" sz="1800">
                <a:solidFill>
                  <a:srgbClr val="FF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800"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0</a:t>
            </a:r>
            <a:r>
              <a:rPr lang="en" sz="1800">
                <a:solidFill>
                  <a:srgbClr val="FF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   </a:t>
            </a:r>
            <a:endParaRPr sz="1800">
              <a:solidFill>
                <a:srgbClr val="FF0000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2   </a:t>
            </a:r>
            <a:r>
              <a:rPr lang="en" sz="1800">
                <a:solidFill>
                  <a:srgbClr val="FF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4</a:t>
            </a:r>
            <a:r>
              <a:rPr lang="en" sz="1800"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  6 </a:t>
            </a:r>
            <a:endParaRPr sz="1800"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12 11 6   </a:t>
            </a:r>
            <a:endParaRPr sz="1800"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" name="Google Shape;250;p35"/>
          <p:cNvSpPr txBox="1"/>
          <p:nvPr/>
        </p:nvSpPr>
        <p:spPr>
          <a:xfrm>
            <a:off x="7279700" y="2314675"/>
            <a:ext cx="1226100" cy="12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0 </a:t>
            </a:r>
            <a:r>
              <a:rPr lang="en" sz="1800">
                <a:solidFill>
                  <a:srgbClr val="FF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10</a:t>
            </a:r>
            <a:r>
              <a:rPr lang="en" sz="1800"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 7</a:t>
            </a:r>
            <a:r>
              <a:rPr lang="en" sz="1800">
                <a:solidFill>
                  <a:srgbClr val="FF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   </a:t>
            </a:r>
            <a:endParaRPr sz="1800">
              <a:solidFill>
                <a:srgbClr val="FF0000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2   </a:t>
            </a:r>
            <a:r>
              <a:rPr lang="en" sz="1800">
                <a:solidFill>
                  <a:srgbClr val="FF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4</a:t>
            </a:r>
            <a:r>
              <a:rPr lang="en" sz="1800"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  6 </a:t>
            </a:r>
            <a:endParaRPr sz="1800"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2 </a:t>
            </a:r>
            <a:r>
              <a:rPr lang="en" sz="1800">
                <a:solidFill>
                  <a:srgbClr val="FF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14</a:t>
            </a:r>
            <a:r>
              <a:rPr lang="en" sz="1800"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 13</a:t>
            </a:r>
            <a:endParaRPr sz="1800"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1" name="Google Shape;251;p35"/>
          <p:cNvSpPr/>
          <p:nvPr/>
        </p:nvSpPr>
        <p:spPr>
          <a:xfrm>
            <a:off x="4044900" y="2830300"/>
            <a:ext cx="1054200" cy="630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2" name="Google Shape;252;p35"/>
          <p:cNvCxnSpPr>
            <a:stCxn id="249" idx="2"/>
          </p:cNvCxnSpPr>
          <p:nvPr/>
        </p:nvCxnSpPr>
        <p:spPr>
          <a:xfrm>
            <a:off x="6399675" y="3598075"/>
            <a:ext cx="486900" cy="33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3" name="Google Shape;253;p35"/>
          <p:cNvCxnSpPr>
            <a:stCxn id="250" idx="2"/>
          </p:cNvCxnSpPr>
          <p:nvPr/>
        </p:nvCxnSpPr>
        <p:spPr>
          <a:xfrm flipH="1">
            <a:off x="7436750" y="3598075"/>
            <a:ext cx="456000" cy="34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4" name="Google Shape;254;p35"/>
          <p:cNvSpPr txBox="1"/>
          <p:nvPr/>
        </p:nvSpPr>
        <p:spPr>
          <a:xfrm>
            <a:off x="6471950" y="3895825"/>
            <a:ext cx="14208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12 </a:t>
            </a:r>
            <a:r>
              <a:rPr lang="en" sz="1800">
                <a:solidFill>
                  <a:srgbClr val="FF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14</a:t>
            </a:r>
            <a:r>
              <a:rPr lang="en" sz="1800"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 13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5" name="Google Shape;255;p35"/>
          <p:cNvCxnSpPr/>
          <p:nvPr/>
        </p:nvCxnSpPr>
        <p:spPr>
          <a:xfrm>
            <a:off x="6393925" y="2944875"/>
            <a:ext cx="11400" cy="28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" name="Google Shape;256;p35"/>
          <p:cNvCxnSpPr/>
          <p:nvPr/>
        </p:nvCxnSpPr>
        <p:spPr>
          <a:xfrm>
            <a:off x="7881350" y="2944875"/>
            <a:ext cx="13800" cy="26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Using Combinators</a:t>
            </a:r>
            <a:endParaRPr/>
          </a:p>
        </p:txBody>
      </p:sp>
      <p:sp>
        <p:nvSpPr>
          <p:cNvPr id="262" name="Google Shape;262;p36"/>
          <p:cNvSpPr txBox="1"/>
          <p:nvPr>
            <p:ph idx="1" type="body"/>
          </p:nvPr>
        </p:nvSpPr>
        <p:spPr>
          <a:xfrm>
            <a:off x="311700" y="2859075"/>
            <a:ext cx="8520600" cy="13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myfold</a:t>
            </a:r>
            <a:r>
              <a:rPr lang="en"/>
              <a:t>(xs, acc) 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option1 = </a:t>
            </a:r>
            <a:r>
              <a:rPr b="1" lang="en"/>
              <a:t>map2</a:t>
            </a:r>
            <a:r>
              <a:rPr lang="en"/>
              <a:t>( [0, acc...], xs, </a:t>
            </a:r>
            <a:r>
              <a:rPr b="1" lang="en"/>
              <a:t>lam</a:t>
            </a:r>
            <a:r>
              <a:rPr lang="en"/>
              <a:t>(x, y) </a:t>
            </a:r>
            <a:r>
              <a:rPr b="1" lang="en"/>
              <a:t>=&gt;</a:t>
            </a:r>
            <a:r>
              <a:rPr lang="en"/>
              <a:t> x + y 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option2 = </a:t>
            </a:r>
            <a:r>
              <a:rPr b="1" lang="en"/>
              <a:t>map2</a:t>
            </a:r>
            <a:r>
              <a:rPr lang="en"/>
              <a:t>( [acc…, 0], xs, </a:t>
            </a:r>
            <a:r>
              <a:rPr b="1" lang="en"/>
              <a:t>lam</a:t>
            </a:r>
            <a:r>
              <a:rPr lang="en"/>
              <a:t>(x, y) </a:t>
            </a:r>
            <a:r>
              <a:rPr b="1" lang="en"/>
              <a:t>=&gt;</a:t>
            </a:r>
            <a:r>
              <a:rPr lang="en"/>
              <a:t> x + y 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b="1" lang="en"/>
              <a:t>return</a:t>
            </a:r>
            <a:r>
              <a:rPr lang="en"/>
              <a:t> </a:t>
            </a:r>
            <a:r>
              <a:rPr b="1" lang="en"/>
              <a:t>map2</a:t>
            </a:r>
            <a:r>
              <a:rPr lang="en"/>
              <a:t>( option1, option2, </a:t>
            </a:r>
            <a:r>
              <a:rPr b="1" lang="en"/>
              <a:t>lam</a:t>
            </a:r>
            <a:r>
              <a:rPr lang="en"/>
              <a:t>(x, y) </a:t>
            </a:r>
            <a:r>
              <a:rPr b="1" lang="en"/>
              <a:t>=&gt;</a:t>
            </a:r>
            <a:r>
              <a:rPr lang="en"/>
              <a:t> </a:t>
            </a:r>
            <a:r>
              <a:rPr b="1" lang="en"/>
              <a:t>if</a:t>
            </a:r>
            <a:r>
              <a:rPr lang="en"/>
              <a:t> x &gt; y </a:t>
            </a:r>
            <a:r>
              <a:rPr b="1" lang="en"/>
              <a:t>then</a:t>
            </a:r>
            <a:r>
              <a:rPr lang="en"/>
              <a:t> x </a:t>
            </a:r>
            <a:r>
              <a:rPr b="1" lang="en"/>
              <a:t>else</a:t>
            </a:r>
            <a:r>
              <a:rPr lang="en"/>
              <a:t> y 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6"/>
          <p:cNvSpPr txBox="1"/>
          <p:nvPr>
            <p:ph idx="1" type="body"/>
          </p:nvPr>
        </p:nvSpPr>
        <p:spPr>
          <a:xfrm>
            <a:off x="311700" y="1266325"/>
            <a:ext cx="8520600" cy="12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Triangle = list of lists. Can we use foldleft?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max</a:t>
            </a:r>
            <a:r>
              <a:rPr lang="en"/>
              <a:t>( </a:t>
            </a:r>
            <a:r>
              <a:rPr b="1" lang="en"/>
              <a:t>foldleft</a:t>
            </a:r>
            <a:r>
              <a:rPr lang="en"/>
              <a:t>( triangle, [], </a:t>
            </a:r>
            <a:r>
              <a:rPr b="1" lang="en"/>
              <a:t>lam</a:t>
            </a:r>
            <a:r>
              <a:rPr lang="en"/>
              <a:t>(xs, acc) </a:t>
            </a:r>
            <a:r>
              <a:rPr b="1" lang="en"/>
              <a:t>=&gt;</a:t>
            </a:r>
            <a:r>
              <a:rPr lang="en"/>
              <a:t> </a:t>
            </a:r>
            <a:r>
              <a:rPr b="1" lang="en"/>
              <a:t>myfold</a:t>
            </a:r>
            <a:r>
              <a:rPr lang="en"/>
              <a:t>(xs, acc) ) 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Examples</a:t>
            </a:r>
            <a:endParaRPr/>
          </a:p>
        </p:txBody>
      </p:sp>
      <p:sp>
        <p:nvSpPr>
          <p:cNvPr id="269" name="Google Shape;269;p37"/>
          <p:cNvSpPr txBox="1"/>
          <p:nvPr>
            <p:ph idx="1" type="body"/>
          </p:nvPr>
        </p:nvSpPr>
        <p:spPr>
          <a:xfrm>
            <a:off x="311700" y="1423325"/>
            <a:ext cx="3540600" cy="35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myfolder</a:t>
            </a:r>
            <a:endParaRPr b="1" sz="12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├── main.py</a:t>
            </a:r>
            <a:endParaRPr b="1" sz="12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└── data.txt</a:t>
            </a:r>
            <a:endParaRPr b="1" sz="12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main.py</a:t>
            </a:r>
            <a:endParaRPr b="1" sz="12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nums = []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8800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>
                <a:solidFill>
                  <a:srgbClr val="007020"/>
                </a:solidFill>
                <a:latin typeface="Arial"/>
                <a:ea typeface="Arial"/>
                <a:cs typeface="Arial"/>
                <a:sym typeface="Arial"/>
              </a:rPr>
              <a:t>open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1400">
                <a:solidFill>
                  <a:srgbClr val="333333"/>
                </a:solidFill>
                <a:highlight>
                  <a:srgbClr val="FFF0F0"/>
                </a:highlight>
                <a:latin typeface="Arial"/>
                <a:ea typeface="Arial"/>
                <a:cs typeface="Arial"/>
                <a:sym typeface="Arial"/>
              </a:rPr>
              <a:t>"../data.txt"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400">
                <a:solidFill>
                  <a:srgbClr val="333333"/>
                </a:solidFill>
                <a:highlight>
                  <a:srgbClr val="FFF0F0"/>
                </a:highlight>
                <a:latin typeface="Arial"/>
                <a:ea typeface="Arial"/>
                <a:cs typeface="Arial"/>
                <a:sym typeface="Arial"/>
              </a:rPr>
              <a:t>"w+"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b="1" lang="en" sz="1400">
                <a:solidFill>
                  <a:srgbClr val="008800"/>
                </a:solidFill>
                <a:latin typeface="Arial"/>
                <a:ea typeface="Arial"/>
                <a:cs typeface="Arial"/>
                <a:sym typeface="Arial"/>
              </a:rPr>
              <a:t>as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f: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lines = f.readlines()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lang="en" sz="1400">
                <a:solidFill>
                  <a:srgbClr val="008800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line 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lines: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nums += [</a:t>
            </a:r>
            <a:r>
              <a:rPr lang="en" sz="1400">
                <a:solidFill>
                  <a:srgbClr val="007020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(x) </a:t>
            </a:r>
            <a:r>
              <a:rPr b="1" lang="en" sz="1400">
                <a:solidFill>
                  <a:srgbClr val="008800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x 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line.split(</a:t>
            </a:r>
            <a:r>
              <a:rPr lang="en" sz="1400">
                <a:solidFill>
                  <a:srgbClr val="333333"/>
                </a:solidFill>
                <a:highlight>
                  <a:srgbClr val="FFF0F0"/>
                </a:highlight>
                <a:latin typeface="Arial"/>
                <a:ea typeface="Arial"/>
                <a:cs typeface="Arial"/>
                <a:sym typeface="Arial"/>
              </a:rPr>
              <a:t>","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)]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8800"/>
                </a:solidFill>
                <a:latin typeface="Arial"/>
                <a:ea typeface="Arial"/>
                <a:cs typeface="Arial"/>
                <a:sym typeface="Arial"/>
              </a:rPr>
              <a:t>print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1400">
                <a:solidFill>
                  <a:srgbClr val="007020"/>
                </a:solidFill>
                <a:latin typeface="Arial"/>
                <a:ea typeface="Arial"/>
                <a:cs typeface="Arial"/>
                <a:sym typeface="Arial"/>
              </a:rPr>
              <a:t>sum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(nums))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data.txt</a:t>
            </a:r>
            <a:endParaRPr b="1" sz="12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0,1,2,3,4</a:t>
            </a:r>
            <a:endParaRPr sz="2100"/>
          </a:p>
        </p:txBody>
      </p:sp>
      <p:sp>
        <p:nvSpPr>
          <p:cNvPr id="270" name="Google Shape;270;p37"/>
          <p:cNvSpPr txBox="1"/>
          <p:nvPr/>
        </p:nvSpPr>
        <p:spPr>
          <a:xfrm>
            <a:off x="5580475" y="2730275"/>
            <a:ext cx="3011400" cy="9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What is the output of this code?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lphaL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Prints “10”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lphaL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Raises an Error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lphaL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Prints “0”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Examples</a:t>
            </a:r>
            <a:endParaRPr/>
          </a:p>
        </p:txBody>
      </p:sp>
      <p:sp>
        <p:nvSpPr>
          <p:cNvPr id="276" name="Google Shape;276;p38"/>
          <p:cNvSpPr txBox="1"/>
          <p:nvPr>
            <p:ph idx="1" type="body"/>
          </p:nvPr>
        </p:nvSpPr>
        <p:spPr>
          <a:xfrm>
            <a:off x="311700" y="1373825"/>
            <a:ext cx="3318900" cy="34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8800"/>
                </a:solidFill>
                <a:latin typeface="Arial"/>
                <a:ea typeface="Arial"/>
                <a:cs typeface="Arial"/>
                <a:sym typeface="Arial"/>
              </a:rPr>
              <a:t>class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400">
                <a:solidFill>
                  <a:srgbClr val="BB0066"/>
                </a:solidFill>
                <a:latin typeface="Arial"/>
                <a:ea typeface="Arial"/>
                <a:cs typeface="Arial"/>
                <a:sym typeface="Arial"/>
              </a:rPr>
              <a:t>Bank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lang="en" sz="1400">
                <a:solidFill>
                  <a:srgbClr val="008800"/>
                </a:solidFill>
                <a:latin typeface="Arial"/>
                <a:ea typeface="Arial"/>
                <a:cs typeface="Arial"/>
                <a:sym typeface="Arial"/>
              </a:rPr>
              <a:t>def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400">
                <a:solidFill>
                  <a:srgbClr val="0066BB"/>
                </a:solidFill>
                <a:latin typeface="Arial"/>
                <a:ea typeface="Arial"/>
                <a:cs typeface="Arial"/>
                <a:sym typeface="Arial"/>
              </a:rPr>
              <a:t>__init__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1400">
                <a:solidFill>
                  <a:srgbClr val="007020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balance):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" sz="1400">
                <a:solidFill>
                  <a:srgbClr val="007020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.balance = balance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lang="en" sz="1400">
                <a:solidFill>
                  <a:srgbClr val="008800"/>
                </a:solidFill>
                <a:latin typeface="Arial"/>
                <a:ea typeface="Arial"/>
                <a:cs typeface="Arial"/>
                <a:sym typeface="Arial"/>
              </a:rPr>
              <a:t>def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400">
                <a:solidFill>
                  <a:srgbClr val="0066BB"/>
                </a:solidFill>
                <a:latin typeface="Arial"/>
                <a:ea typeface="Arial"/>
                <a:cs typeface="Arial"/>
                <a:sym typeface="Arial"/>
              </a:rPr>
              <a:t>is_overdrawn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1400">
                <a:solidFill>
                  <a:srgbClr val="007020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):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1" lang="en" sz="1400">
                <a:solidFill>
                  <a:srgbClr val="008800"/>
                </a:solidFill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>
                <a:solidFill>
                  <a:srgbClr val="007020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.balance &lt; </a:t>
            </a:r>
            <a:r>
              <a:rPr b="1" lang="en" sz="1400">
                <a:solidFill>
                  <a:srgbClr val="0000D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myBank = Bank(</a:t>
            </a:r>
            <a:r>
              <a:rPr b="1" lang="en" sz="1400">
                <a:solidFill>
                  <a:srgbClr val="0000DD"/>
                </a:solidFill>
                <a:latin typeface="Arial"/>
                <a:ea typeface="Arial"/>
                <a:cs typeface="Arial"/>
                <a:sym typeface="Arial"/>
              </a:rPr>
              <a:t>100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8800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myBank.is_overdrawn :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lang="en" sz="1400">
                <a:solidFill>
                  <a:srgbClr val="008800"/>
                </a:solidFill>
                <a:latin typeface="Arial"/>
                <a:ea typeface="Arial"/>
                <a:cs typeface="Arial"/>
                <a:sym typeface="Arial"/>
              </a:rPr>
              <a:t>print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1400">
                <a:solidFill>
                  <a:srgbClr val="333333"/>
                </a:solidFill>
                <a:highlight>
                  <a:srgbClr val="FFF0F0"/>
                </a:highlight>
                <a:latin typeface="Arial"/>
                <a:ea typeface="Arial"/>
                <a:cs typeface="Arial"/>
                <a:sym typeface="Arial"/>
              </a:rPr>
              <a:t>"OVERDRAWN"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8800"/>
                </a:solidFill>
                <a:latin typeface="Arial"/>
                <a:ea typeface="Arial"/>
                <a:cs typeface="Arial"/>
                <a:sym typeface="Arial"/>
              </a:rPr>
              <a:t>else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lang="en" sz="1400">
                <a:solidFill>
                  <a:srgbClr val="008800"/>
                </a:solidFill>
                <a:latin typeface="Arial"/>
                <a:ea typeface="Arial"/>
                <a:cs typeface="Arial"/>
                <a:sym typeface="Arial"/>
              </a:rPr>
              <a:t>print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1400">
                <a:solidFill>
                  <a:srgbClr val="333333"/>
                </a:solidFill>
                <a:highlight>
                  <a:srgbClr val="FFF0F0"/>
                </a:highlight>
                <a:latin typeface="Arial"/>
                <a:ea typeface="Arial"/>
                <a:cs typeface="Arial"/>
                <a:sym typeface="Arial"/>
              </a:rPr>
              <a:t>"ALL GOOD"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3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7" name="Google Shape;277;p38"/>
          <p:cNvSpPr txBox="1"/>
          <p:nvPr/>
        </p:nvSpPr>
        <p:spPr>
          <a:xfrm>
            <a:off x="5376150" y="2550875"/>
            <a:ext cx="33189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What is the output of this code?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lphaL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Prints “OVERDRAWN”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lphaL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Prints “ALL GOOD”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lphaL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Raises an Error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Examples</a:t>
            </a:r>
            <a:endParaRPr/>
          </a:p>
        </p:txBody>
      </p:sp>
      <p:sp>
        <p:nvSpPr>
          <p:cNvPr id="283" name="Google Shape;283;p39"/>
          <p:cNvSpPr txBox="1"/>
          <p:nvPr>
            <p:ph idx="1" type="body"/>
          </p:nvPr>
        </p:nvSpPr>
        <p:spPr>
          <a:xfrm>
            <a:off x="4826277" y="1464925"/>
            <a:ext cx="4122900" cy="14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some_string = </a:t>
            </a:r>
            <a:r>
              <a:rPr lang="en" sz="1400">
                <a:solidFill>
                  <a:srgbClr val="333333"/>
                </a:solidFill>
                <a:highlight>
                  <a:srgbClr val="FFF0F0"/>
                </a:highlight>
                <a:latin typeface="Arial"/>
                <a:ea typeface="Arial"/>
                <a:cs typeface="Arial"/>
                <a:sym typeface="Arial"/>
              </a:rPr>
              <a:t>"what"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some_dict = {}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8800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i, some_dict[i] 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>
                <a:solidFill>
                  <a:srgbClr val="007020"/>
                </a:solidFill>
                <a:latin typeface="Arial"/>
                <a:ea typeface="Arial"/>
                <a:cs typeface="Arial"/>
                <a:sym typeface="Arial"/>
              </a:rPr>
              <a:t>enumerate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(some_string):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i = </a:t>
            </a:r>
            <a:r>
              <a:rPr b="1" lang="en" sz="1400">
                <a:solidFill>
                  <a:srgbClr val="0000DD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8800"/>
                </a:solidFill>
                <a:latin typeface="Arial"/>
                <a:ea typeface="Arial"/>
                <a:cs typeface="Arial"/>
                <a:sym typeface="Arial"/>
              </a:rPr>
              <a:t>print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(some_dict)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9"/>
          <p:cNvSpPr txBox="1"/>
          <p:nvPr/>
        </p:nvSpPr>
        <p:spPr>
          <a:xfrm>
            <a:off x="4826263" y="3219525"/>
            <a:ext cx="3429900" cy="10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What is the output of this code?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lphaL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Prints “{}”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lphaL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Prints “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{0: 'w', 1: 'h', 2: 'a', 3: 't'}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”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lphaL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Raises an Error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5" name="Google Shape;285;p39"/>
          <p:cNvSpPr txBox="1"/>
          <p:nvPr>
            <p:ph idx="1" type="body"/>
          </p:nvPr>
        </p:nvSpPr>
        <p:spPr>
          <a:xfrm>
            <a:off x="506538" y="1671200"/>
            <a:ext cx="38112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73A49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4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" sz="1400">
                <a:solidFill>
                  <a:srgbClr val="005CC5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4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6F42C1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n" sz="14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00">
                <a:solidFill>
                  <a:srgbClr val="005CC5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14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4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400">
                <a:solidFill>
                  <a:srgbClr val="6F42C1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4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(i)</a:t>
            </a:r>
            <a:endParaRPr sz="14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  i </a:t>
            </a:r>
            <a:r>
              <a:rPr lang="en" sz="1400">
                <a:solidFill>
                  <a:srgbClr val="005CC5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4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005CC5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9"/>
          <p:cNvSpPr txBox="1"/>
          <p:nvPr/>
        </p:nvSpPr>
        <p:spPr>
          <a:xfrm>
            <a:off x="496338" y="3219525"/>
            <a:ext cx="3171300" cy="10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What is the output of this code?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lphaL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Prints “0”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lphaL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Prints “0 1 2 3”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lphaL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Raises an Error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7" name="Google Shape;287;p39"/>
          <p:cNvSpPr txBox="1"/>
          <p:nvPr/>
        </p:nvSpPr>
        <p:spPr>
          <a:xfrm>
            <a:off x="4826275" y="4480325"/>
            <a:ext cx="35406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https://book.pythontips.com/en/latest/enumerate.html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Examples</a:t>
            </a:r>
            <a:endParaRPr/>
          </a:p>
        </p:txBody>
      </p:sp>
      <p:sp>
        <p:nvSpPr>
          <p:cNvPr id="293" name="Google Shape;293;p40"/>
          <p:cNvSpPr txBox="1"/>
          <p:nvPr>
            <p:ph idx="1" type="body"/>
          </p:nvPr>
        </p:nvSpPr>
        <p:spPr>
          <a:xfrm>
            <a:off x="2654113" y="1229425"/>
            <a:ext cx="3897300" cy="18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row = [</a:t>
            </a:r>
            <a:r>
              <a:rPr lang="en" sz="1300">
                <a:solidFill>
                  <a:srgbClr val="333333"/>
                </a:solidFill>
                <a:highlight>
                  <a:srgbClr val="FFF0F0"/>
                </a:highlight>
                <a:latin typeface="Arial"/>
                <a:ea typeface="Arial"/>
                <a:cs typeface="Arial"/>
                <a:sym typeface="Arial"/>
              </a:rPr>
              <a:t>""</a:t>
            </a:r>
            <a:r>
              <a:rPr lang="en" sz="13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] * </a:t>
            </a:r>
            <a:r>
              <a:rPr b="1" lang="en" sz="1300">
                <a:solidFill>
                  <a:srgbClr val="0000DD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" sz="13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3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# row i['', '', '']</a:t>
            </a:r>
            <a:endParaRPr sz="13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board = [row] * </a:t>
            </a:r>
            <a:r>
              <a:rPr b="1" lang="en" sz="1300">
                <a:solidFill>
                  <a:srgbClr val="0000DD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3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8800"/>
                </a:solidFill>
                <a:latin typeface="Arial"/>
                <a:ea typeface="Arial"/>
                <a:cs typeface="Arial"/>
                <a:sym typeface="Arial"/>
              </a:rPr>
              <a:t>print</a:t>
            </a:r>
            <a:r>
              <a:rPr lang="en" sz="13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(board) </a:t>
            </a:r>
            <a:r>
              <a:rPr lang="en" sz="13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# [['', '', ''], ['', '', ''], ['', '', '']]</a:t>
            </a:r>
            <a:endParaRPr sz="13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8800"/>
                </a:solidFill>
                <a:latin typeface="Arial"/>
                <a:ea typeface="Arial"/>
                <a:cs typeface="Arial"/>
                <a:sym typeface="Arial"/>
              </a:rPr>
              <a:t>print</a:t>
            </a:r>
            <a:r>
              <a:rPr lang="en" sz="13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(board[</a:t>
            </a:r>
            <a:r>
              <a:rPr b="1" lang="en" sz="1300">
                <a:solidFill>
                  <a:srgbClr val="0000D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13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]) </a:t>
            </a:r>
            <a:r>
              <a:rPr lang="en" sz="13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# ['', '', '']</a:t>
            </a:r>
            <a:endParaRPr sz="13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8800"/>
                </a:solidFill>
                <a:latin typeface="Arial"/>
                <a:ea typeface="Arial"/>
                <a:cs typeface="Arial"/>
                <a:sym typeface="Arial"/>
              </a:rPr>
              <a:t>print</a:t>
            </a:r>
            <a:r>
              <a:rPr lang="en" sz="13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(board[</a:t>
            </a:r>
            <a:r>
              <a:rPr b="1" lang="en" sz="1300">
                <a:solidFill>
                  <a:srgbClr val="0000D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13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][</a:t>
            </a:r>
            <a:r>
              <a:rPr b="1" lang="en" sz="1300">
                <a:solidFill>
                  <a:srgbClr val="0000D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13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]) </a:t>
            </a:r>
            <a:r>
              <a:rPr lang="en" sz="13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# ''</a:t>
            </a:r>
            <a:endParaRPr sz="13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board[</a:t>
            </a:r>
            <a:r>
              <a:rPr b="1" lang="en" sz="1300">
                <a:solidFill>
                  <a:srgbClr val="0000D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13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][</a:t>
            </a:r>
            <a:r>
              <a:rPr b="1" lang="en" sz="1300">
                <a:solidFill>
                  <a:srgbClr val="0000D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13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] = </a:t>
            </a:r>
            <a:r>
              <a:rPr lang="en" sz="1300">
                <a:solidFill>
                  <a:srgbClr val="333333"/>
                </a:solidFill>
                <a:highlight>
                  <a:srgbClr val="FFF0F0"/>
                </a:highlight>
                <a:latin typeface="Arial"/>
                <a:ea typeface="Arial"/>
                <a:cs typeface="Arial"/>
                <a:sym typeface="Arial"/>
              </a:rPr>
              <a:t>"X"</a:t>
            </a:r>
            <a:endParaRPr sz="13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8800"/>
                </a:solidFill>
                <a:latin typeface="Arial"/>
                <a:ea typeface="Arial"/>
                <a:cs typeface="Arial"/>
                <a:sym typeface="Arial"/>
              </a:rPr>
              <a:t>print</a:t>
            </a:r>
            <a:r>
              <a:rPr lang="en" sz="13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(board)</a:t>
            </a:r>
            <a:endParaRPr sz="13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73A49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4" name="Google Shape;294;p40"/>
          <p:cNvSpPr txBox="1"/>
          <p:nvPr/>
        </p:nvSpPr>
        <p:spPr>
          <a:xfrm>
            <a:off x="2592588" y="3557800"/>
            <a:ext cx="3897300" cy="10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What is the output of this code?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lphaL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Prints “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[['X', '', ''], ['', '', ''], ['', '', '']]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”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lphaL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Prints “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[['', '', ''], ['', '', ''], ['', '', '']]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”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lphaL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Prints “[['X', '', ''], ['X', '', ''], ['X', '', '']]”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Examples</a:t>
            </a:r>
            <a:endParaRPr/>
          </a:p>
        </p:txBody>
      </p:sp>
      <p:sp>
        <p:nvSpPr>
          <p:cNvPr id="300" name="Google Shape;300;p41"/>
          <p:cNvSpPr txBox="1"/>
          <p:nvPr>
            <p:ph idx="1" type="body"/>
          </p:nvPr>
        </p:nvSpPr>
        <p:spPr>
          <a:xfrm>
            <a:off x="311700" y="1411900"/>
            <a:ext cx="5154000" cy="3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funcs = []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results = []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8800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x 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>
                <a:solidFill>
                  <a:srgbClr val="007020"/>
                </a:solidFill>
                <a:latin typeface="Arial"/>
                <a:ea typeface="Arial"/>
                <a:cs typeface="Arial"/>
                <a:sym typeface="Arial"/>
              </a:rPr>
              <a:t>range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lang="en" sz="1400">
                <a:solidFill>
                  <a:srgbClr val="0000DD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):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1" lang="en" sz="1400">
                <a:solidFill>
                  <a:srgbClr val="008800"/>
                </a:solidFill>
                <a:latin typeface="Arial"/>
                <a:ea typeface="Arial"/>
                <a:cs typeface="Arial"/>
                <a:sym typeface="Arial"/>
              </a:rPr>
              <a:t>def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400">
                <a:solidFill>
                  <a:srgbClr val="0066BB"/>
                </a:solidFill>
                <a:latin typeface="Arial"/>
                <a:ea typeface="Arial"/>
                <a:cs typeface="Arial"/>
                <a:sym typeface="Arial"/>
              </a:rPr>
              <a:t>some_func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():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b="1" lang="en" sz="1400">
                <a:solidFill>
                  <a:srgbClr val="008800"/>
                </a:solidFill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x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funcs.append(some_func)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results.append(some_func())  </a:t>
            </a:r>
            <a:r>
              <a:rPr lang="en" sz="1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# note the function call here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funcs_results = [func() </a:t>
            </a:r>
            <a:r>
              <a:rPr b="1" lang="en" sz="1400">
                <a:solidFill>
                  <a:srgbClr val="008800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func 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funcs]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8800"/>
                </a:solidFill>
                <a:latin typeface="Arial"/>
                <a:ea typeface="Arial"/>
                <a:cs typeface="Arial"/>
                <a:sym typeface="Arial"/>
              </a:rPr>
              <a:t>print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(results) </a:t>
            </a:r>
            <a:r>
              <a:rPr lang="en" sz="1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# [0,1,2]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8800"/>
                </a:solidFill>
                <a:latin typeface="Arial"/>
                <a:ea typeface="Arial"/>
                <a:cs typeface="Arial"/>
                <a:sym typeface="Arial"/>
              </a:rPr>
              <a:t>print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(funcs_results)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73A49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1" name="Google Shape;301;p41"/>
          <p:cNvSpPr txBox="1"/>
          <p:nvPr/>
        </p:nvSpPr>
        <p:spPr>
          <a:xfrm>
            <a:off x="5465697" y="2461000"/>
            <a:ext cx="3241500" cy="12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What is the output of this code?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lphaL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Prints “[0,1,2]”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lphaL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Prints “[2,2,2]”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lphaL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Prints “[]”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lphaL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Raises an Error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“Software Systems get replaced not when they wear out but when they crumble under their own weight because they have become too complex”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4988" y="2210388"/>
            <a:ext cx="4434025" cy="249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Examples</a:t>
            </a:r>
            <a:endParaRPr/>
          </a:p>
        </p:txBody>
      </p:sp>
      <p:sp>
        <p:nvSpPr>
          <p:cNvPr id="307" name="Google Shape;307;p4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find more such Python examples here [1]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[1]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https://github.com/satwikkansal/wtfpython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Does this Occur?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english words + grammar != poetry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 analysis of the code itself - not just algorithms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Gems of Clean Code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229400"/>
            <a:ext cx="8520600" cy="38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Structure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Before writing code ask “How will someone use this (or part of this) code?”. </a:t>
            </a:r>
            <a:r>
              <a:rPr lang="en"/>
              <a:t>Minimize side effects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 one thing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Method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Top Down Approach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Bottom up Approach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Solve the problem first - then improve / refine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Boring code is good code: keep it simple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Late Binding: start vague and refine (don’t commit to specificity)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Many functions with small bodies &gt; one function with large body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Check soundness by reading your code before testing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 Code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'Clean code' by Robert C. Martin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Github Gist Summary of the Book: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https://gist.github.com/wojteklu/73c6914cc446146b8b533c0988cf8d29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Look into Functional Programming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266325"/>
            <a:ext cx="8520600" cy="9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“Functional Programs are mathematical expressions that are evaluated and reasoned about much like ordinary mathematical functions. As a result, these expressions are simple to analyze and compose for large-scale programs”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225" y="2265975"/>
            <a:ext cx="4339575" cy="249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311700" y="2910568"/>
            <a:ext cx="4434000" cy="8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Combinators on Lists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An example coding exercise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Combinators on Lists</a:t>
            </a:r>
            <a:endParaRPr/>
          </a:p>
        </p:txBody>
      </p:sp>
      <p:sp>
        <p:nvSpPr>
          <p:cNvPr id="113" name="Google Shape;113;p20"/>
          <p:cNvSpPr txBox="1"/>
          <p:nvPr/>
        </p:nvSpPr>
        <p:spPr>
          <a:xfrm>
            <a:off x="311700" y="1152475"/>
            <a:ext cx="8520600" cy="22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xs = [</a:t>
            </a:r>
            <a:r>
              <a:rPr lang="en" sz="16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lang="en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" sz="16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r>
              <a:rPr lang="en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" sz="16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  <a:r>
              <a:rPr lang="en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" sz="16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  <a:r>
              <a:rPr lang="en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" sz="16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]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●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          map( </a:t>
            </a:r>
            <a:r>
              <a:rPr lang="en" sz="16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xs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, 	 lam(</a:t>
            </a:r>
            <a:r>
              <a:rPr lang="en" sz="16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) =&gt;  f(</a:t>
            </a:r>
            <a:r>
              <a:rPr lang="en" sz="16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)  ) 	=	[ </a:t>
            </a:r>
            <a:r>
              <a:rPr lang="en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f(</a:t>
            </a:r>
            <a:r>
              <a:rPr lang="en" sz="16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lang="en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),  f(</a:t>
            </a:r>
            <a:r>
              <a:rPr lang="en" sz="16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r>
              <a:rPr lang="en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),  f(</a:t>
            </a:r>
            <a:r>
              <a:rPr lang="en" sz="16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  <a:r>
              <a:rPr lang="en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),  f(</a:t>
            </a:r>
            <a:r>
              <a:rPr lang="en" sz="16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  <a:r>
              <a:rPr lang="en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),  f(</a:t>
            </a:r>
            <a:r>
              <a:rPr lang="en" sz="16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r>
            <a:r>
              <a:rPr lang="en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]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Ex: 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map( </a:t>
            </a:r>
            <a:r>
              <a:rPr lang="en" sz="16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xs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,	 lam(</a:t>
            </a:r>
            <a:r>
              <a:rPr lang="en" sz="16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) =&gt; </a:t>
            </a:r>
            <a:r>
              <a:rPr lang="en" sz="16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 % 2 ) 	= 	[1, 0, 1, 0, 1]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●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Foldleft - idea of consuming the list via an accumulator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	Ex: 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foldleft( </a:t>
            </a:r>
            <a:r>
              <a:rPr lang="en" sz="16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xs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,  init,  lam(</a:t>
            </a:r>
            <a:r>
              <a:rPr lang="en" sz="16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, acc)  =&gt;  f(</a:t>
            </a:r>
            <a:r>
              <a:rPr lang="en" sz="16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, acc)  )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5242900" y="2954650"/>
            <a:ext cx="3900900" cy="2130000"/>
          </a:xfrm>
          <a:prstGeom prst="rect">
            <a:avLst/>
          </a:prstGeom>
          <a:noFill/>
          <a:ln cap="flat" cmpd="sng" w="9525">
            <a:solidFill>
              <a:srgbClr val="611BB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foldleft( </a:t>
            </a:r>
            <a:r>
              <a:rPr lang="en" sz="17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xs</a:t>
            </a: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, 0, lam(</a:t>
            </a:r>
            <a:r>
              <a:rPr lang="en" sz="17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, acc) =&gt; </a:t>
            </a:r>
            <a:r>
              <a:rPr lang="en" sz="17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 + acc )</a:t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arabi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Acc = 0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arabi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Acc = 0 + 1 = 1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arabi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Acc = 1 + 4 = 5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arabi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Acc = 5 + 9 = 14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arabi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Acc = 14 + 16 = 30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arabi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Acc = 30 + 25 = 55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AutoNum type="arabi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Return 55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309225" y="3704000"/>
            <a:ext cx="2521500" cy="13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acc = init</a:t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acc = f(</a:t>
            </a:r>
            <a:r>
              <a:rPr lang="en" sz="15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lang="en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acc)</a:t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acc = f(</a:t>
            </a:r>
            <a:r>
              <a:rPr lang="en" sz="15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r>
              <a:rPr lang="en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acc)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2449775" y="3636175"/>
            <a:ext cx="2521500" cy="13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acc = f(</a:t>
            </a:r>
            <a:r>
              <a:rPr lang="en" sz="15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  <a:r>
              <a:rPr lang="en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acc)</a:t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acc = f(</a:t>
            </a:r>
            <a:r>
              <a:rPr lang="en" sz="15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  <a:r>
              <a:rPr lang="en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acc)</a:t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acc = f(</a:t>
            </a:r>
            <a:r>
              <a:rPr lang="en" sz="15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r>
            <a:r>
              <a:rPr lang="en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acc)</a:t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Return acc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Combinators on Lists</a:t>
            </a:r>
            <a:endParaRPr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311700" y="1266325"/>
            <a:ext cx="8520600" cy="37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xs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= [</a:t>
            </a:r>
            <a:r>
              <a:rPr lang="en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9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16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25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]		</a:t>
            </a:r>
            <a:r>
              <a:rPr lang="en">
                <a:solidFill>
                  <a:srgbClr val="4A86E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= [</a:t>
            </a:r>
            <a:r>
              <a:rPr lang="en">
                <a:solidFill>
                  <a:srgbClr val="4A86E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">
                <a:solidFill>
                  <a:srgbClr val="4A86E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">
                <a:solidFill>
                  <a:srgbClr val="4A86E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">
                <a:solidFill>
                  <a:srgbClr val="4A86E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">
                <a:solidFill>
                  <a:srgbClr val="4A86E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]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Char char="●"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map2(  </a:t>
            </a:r>
            <a:r>
              <a:rPr lang="en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xs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 </a:t>
            </a:r>
            <a:r>
              <a:rPr lang="en">
                <a:solidFill>
                  <a:srgbClr val="4A86E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 lam(</a:t>
            </a:r>
            <a:r>
              <a:rPr lang="en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x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">
                <a:solidFill>
                  <a:srgbClr val="4A86E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   =&gt;   f(</a:t>
            </a:r>
            <a:r>
              <a:rPr lang="en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x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">
                <a:solidFill>
                  <a:srgbClr val="4A86E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   ) 	= 	[ f(</a:t>
            </a:r>
            <a:r>
              <a:rPr lang="en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">
                <a:solidFill>
                  <a:srgbClr val="4A86E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),  f(</a:t>
            </a:r>
            <a:r>
              <a:rPr lang="en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">
                <a:solidFill>
                  <a:srgbClr val="4A86E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),  f(</a:t>
            </a:r>
            <a:r>
              <a:rPr lang="en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9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">
                <a:solidFill>
                  <a:srgbClr val="4A86E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),  f(</a:t>
            </a:r>
            <a:r>
              <a:rPr lang="en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16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">
                <a:solidFill>
                  <a:srgbClr val="4A86E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),  f(</a:t>
            </a:r>
            <a:r>
              <a:rPr lang="en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25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</a:t>
            </a:r>
            <a:r>
              <a:rPr lang="en">
                <a:solidFill>
                  <a:srgbClr val="4A86E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5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 ]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Ex: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map2(  </a:t>
            </a:r>
            <a:r>
              <a:rPr lang="en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xs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 </a:t>
            </a:r>
            <a:r>
              <a:rPr lang="en">
                <a:solidFill>
                  <a:srgbClr val="4A86E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 lam(</a:t>
            </a:r>
            <a:r>
              <a:rPr lang="en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x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">
                <a:solidFill>
                  <a:srgbClr val="4A86E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   =&gt;   </a:t>
            </a:r>
            <a:r>
              <a:rPr lang="en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x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* </a:t>
            </a:r>
            <a:r>
              <a:rPr lang="en">
                <a:solidFill>
                  <a:srgbClr val="4A86E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 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) 	=	 [  1,  8,  27,  64,  125  ]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Char char="●"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Foldleft2 - </a:t>
            </a:r>
            <a:r>
              <a:rPr lang="en"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consume both lists (like foldleft on zip)</a:t>
            </a:r>
            <a:endParaRPr sz="1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Ex: 	foldleft2(  </a:t>
            </a:r>
            <a:r>
              <a:rPr lang="en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xs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  </a:t>
            </a:r>
            <a:r>
              <a:rPr lang="en">
                <a:solidFill>
                  <a:srgbClr val="4A86E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ys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  1,    lam(</a:t>
            </a:r>
            <a:r>
              <a:rPr lang="en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x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">
                <a:solidFill>
                  <a:srgbClr val="4A86E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acc)    =&gt;    acc * (</a:t>
            </a:r>
            <a:r>
              <a:rPr lang="en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x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/ </a:t>
            </a:r>
            <a:r>
              <a:rPr lang="en">
                <a:solidFill>
                  <a:srgbClr val="4A86E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</a:t>
            </a:r>
            <a:r>
              <a:rPr lang="en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   )</a:t>
            </a:r>
            <a:endParaRPr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AutoNum type="arabicPeriod"/>
            </a:pPr>
            <a:r>
              <a:rPr lang="en"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acc = 1</a:t>
            </a:r>
            <a:endParaRPr sz="1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AutoNum type="arabicPeriod"/>
            </a:pPr>
            <a:r>
              <a:rPr lang="en"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acc = 1 * (1 / 1) = 1</a:t>
            </a:r>
            <a:endParaRPr sz="1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AutoNum type="arabicPeriod"/>
            </a:pPr>
            <a:r>
              <a:rPr lang="en"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acc = 1 * (4 / 2) = 2</a:t>
            </a:r>
            <a:endParaRPr sz="1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AutoNum type="arabicPeriod"/>
            </a:pPr>
            <a:r>
              <a:rPr lang="en"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acc = 2 * (9 / 3) = 6</a:t>
            </a:r>
            <a:endParaRPr sz="1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AutoNum type="arabicPeriod"/>
            </a:pPr>
            <a:r>
              <a:rPr lang="en"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acc = 6 * (16 / 4) = 24</a:t>
            </a:r>
            <a:endParaRPr sz="1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AutoNum type="arabicPeriod"/>
            </a:pPr>
            <a:r>
              <a:rPr lang="en"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acc = 24 * (25 / 5) = 120</a:t>
            </a:r>
            <a:endParaRPr sz="14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AutoNum type="arabicPeriod"/>
            </a:pPr>
            <a:r>
              <a:rPr lang="en" sz="14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Return 120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